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0" r:id="rId4"/>
    <p:sldId id="258" r:id="rId5"/>
    <p:sldId id="267" r:id="rId6"/>
    <p:sldId id="268" r:id="rId7"/>
    <p:sldId id="261" r:id="rId8"/>
    <p:sldId id="263" r:id="rId9"/>
    <p:sldId id="262" r:id="rId10"/>
    <p:sldId id="269" r:id="rId11"/>
    <p:sldId id="259" r:id="rId12"/>
    <p:sldId id="270" r:id="rId13"/>
    <p:sldId id="271" r:id="rId14"/>
    <p:sldId id="272" r:id="rId15"/>
    <p:sldId id="273" r:id="rId16"/>
    <p:sldId id="274" r:id="rId17"/>
    <p:sldId id="265" r:id="rId18"/>
    <p:sldId id="278" r:id="rId19"/>
    <p:sldId id="264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5" r:id="rId29"/>
    <p:sldId id="266" r:id="rId30"/>
    <p:sldId id="275" r:id="rId31"/>
    <p:sldId id="276" r:id="rId32"/>
    <p:sldId id="289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25B1EE-685E-9344-B1E7-1AF7A519658A}" v="34" dt="2025-08-26T01:29:46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5"/>
    <p:restoredTop sz="94749"/>
  </p:normalViewPr>
  <p:slideViewPr>
    <p:cSldViewPr snapToGrid="0">
      <p:cViewPr varScale="1">
        <p:scale>
          <a:sx n="104" d="100"/>
          <a:sy n="104" d="100"/>
        </p:scale>
        <p:origin x="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DCFE8-EF45-734F-BCBE-276493247C93}" type="datetimeFigureOut">
              <a:rPr lang="en-US" smtClean="0"/>
              <a:t>9/17/25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A61E2-F1F6-8649-AA68-2AECBDCF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A61E2-F1F6-8649-AA68-2AECBDCFF8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6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9197-BE9B-5AFC-DF57-5B03E27A2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119BA-93A2-136A-F1BD-6040983F4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80C6F-C9BC-B93D-29E2-F2BE6FC3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1C72D-F543-6BC3-C5BB-9C369DCA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AFA60-5C25-752C-1AF2-7755ADD6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4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0653-4D3E-5A84-800E-2EA19CDD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48F06-CD7D-8DFF-5DED-6DD946EC1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12819-7847-4749-131B-6C5CB423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42B31-70DF-7404-50A9-5B5E786D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F4B5-4671-141D-04E5-6BCC419F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8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C2FD4B-371D-DD1D-5E49-E688F07AD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27373-4B88-6082-BC79-209466CFB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98C53-5269-B04A-2751-41924A02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14569-1443-1436-89E5-5577BA6C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6A52-2454-FD67-E285-FEC78408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4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B037-300C-04F3-E86C-B32CC6D9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325A3-A3BA-9441-2001-E2815F1A7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CC2C9-63F1-623D-CDF7-F7C58BB9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9F69A-A479-84B7-32BC-D7EABA6E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5DFCF-8D72-1938-9CB7-83C4B8A8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D343-1FC9-A6FE-472A-7A36FB73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183D4-4539-E687-4F21-92C2A0CDE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EA822-F842-4112-3987-6C50B1E1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D82F-5044-6E7D-191A-1E6A725E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218CE-0F48-AB91-4CA5-1848CA81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2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62AB-92B2-D718-16A5-1CD446D2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A06E-6CC4-DD80-20C1-78501073E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6087A-1D2C-5E4D-D877-2B951CC7A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7CE30-D2A9-F096-4C2E-5A48EDD8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38062-F222-A0B7-D4A7-1B5E6098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37F3C-9904-1652-2E4E-61E8241E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0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733C-C002-2BF2-47AE-1ECE49F7B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CF43F-40A7-E17A-0576-E5D7D9C27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5613D-DA97-509D-E598-BE8A07C02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8C91-FEE0-29DA-D310-D8866CFBC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AAE9E-D5E3-68BB-9F84-0C0C046CD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F5A3C-E678-7EE0-5731-BA9A1F61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F0469-CAD8-934A-4311-AF3978FF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43038-7988-9E91-467C-F0545E04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35CE-3BE1-587D-1F5D-2F4DC94A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D2F173-2E74-3C6B-B24F-F281BCF0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E3AEC-B026-3734-77BF-8D0708CE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74F31-A0B2-95D3-166F-759018E2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6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3CBD2-CE31-9401-A959-E625D8E0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696BC-BDA4-FBF5-C8E2-99C97595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F9003-57FD-29F0-7A77-F078B592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0BE4-9A40-E930-3CEA-C055D155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2DBEA-A076-FF2C-3DF7-798797193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8E01F-AE54-C662-67D0-E15C1A798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EF6EA-DE1D-A969-704D-2803801D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B5EE-9D9B-0B61-B99D-4F7690E7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CFFBB-9AEA-B180-0145-73DD4898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5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B1E3-5C43-038B-F9F7-7B9F871F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A79EBE-1A70-82FC-8FE7-B8EB02239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B6EA1-E9EB-AF3A-58BC-7CCFBE0D2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91DDB-3498-654E-E534-3219C222E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39E9B-FB8E-095D-AEF8-5BD1D281D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B7BAD-C7B9-2D05-2240-0B9D87E6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80CD-BDB9-F04E-665C-912BB172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B8D1A-D8A2-F6B7-F232-59DDE7219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3134-FA32-23CC-888B-56C04E865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599694-12F9-F34B-9DD2-8443376613E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674E9-3A1F-7C7A-9BA9-F681C38F7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20580-EF2B-E157-3CA0-2497D5505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F8A345-A712-4F48-A228-41833DF4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2C3C-24A2-ADE7-A7DB-B1BB6036C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 LÝ ĐƯỜNG THỞ TRONG PHẪU THUẬT ĐẦU CỔ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038B3-9E8F-8A77-E662-074FBC903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0628" y="4647067"/>
            <a:ext cx="9144000" cy="1655762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TS. Nguyễn Thị Phương Dung</a:t>
            </a:r>
          </a:p>
          <a:p>
            <a:pPr algn="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BM.GMHS_ Trường Y_ ĐHYD TP.HCM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110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99C307-8562-9DC7-2037-FEC9ACE73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350" y="220384"/>
            <a:ext cx="4776543" cy="3929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555BE5-C814-59A1-BFFB-26ED502D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384"/>
            <a:ext cx="4987636" cy="3962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E8DAEF-B994-FF6F-8F22-B53C85D14143}"/>
              </a:ext>
            </a:extLst>
          </p:cNvPr>
          <p:cNvSpPr txBox="1"/>
          <p:nvPr/>
        </p:nvSpPr>
        <p:spPr>
          <a:xfrm>
            <a:off x="184069" y="4149437"/>
            <a:ext cx="5254830" cy="2547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vi-VN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NKQ MICROLARYNGEAL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vi-VN" sz="24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- Cải thiện tầm nhìn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vi-VN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- ĐK nhỏ → ↑ sức cản đường thở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vi-VN" sz="2400" kern="1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- Áp lực đường thở</a:t>
            </a:r>
            <a:endParaRPr lang="en-GB" sz="24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64D35-4319-6398-5E6B-34AAAAC43C41}"/>
              </a:ext>
            </a:extLst>
          </p:cNvPr>
          <p:cNvSpPr txBox="1"/>
          <p:nvPr/>
        </p:nvSpPr>
        <p:spPr>
          <a:xfrm>
            <a:off x="5854535" y="4375068"/>
            <a:ext cx="6337465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NKQ 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Laser-resistant: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- L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phủ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bên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ngoài</a:t>
            </a: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óng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chèn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lớn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hạn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chế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tiếp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cận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dây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thanh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2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3ADB-67C6-D2B4-F4E7-133A50F6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(SGA)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85712-2222-29C4-E215-505FE7FB5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740" y="4308475"/>
            <a:ext cx="4203700" cy="218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363BD-741D-B781-1461-547185B2B71F}"/>
              </a:ext>
            </a:extLst>
          </p:cNvPr>
          <p:cNvSpPr txBox="1"/>
          <p:nvPr/>
        </p:nvSpPr>
        <p:spPr>
          <a:xfrm>
            <a:off x="375763" y="1534826"/>
            <a:ext cx="7236771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Ưu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giãn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mê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êm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dịu</a:t>
            </a: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Lưu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NB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hồi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xạ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ĐT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Nhược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nghẽn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A6239D1-6257-115F-694D-B390B6E9E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1181" y="152632"/>
            <a:ext cx="5180819" cy="307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99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1586-FFF3-7F48-3E90-44BB354C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FD617-F2F3-7EFF-2CD5-B7576CF80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B”: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NB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LMA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17D327-44F1-774D-18C0-2F9B945A9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164" y="2286794"/>
            <a:ext cx="431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2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9C84-507D-A91C-6B8C-AF46A329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2A699-5A88-07FA-3A87-B6BB0012E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33" y="1825625"/>
            <a:ext cx="6845136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Cung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KQ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Nhược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dõi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CO₂,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CO₂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CT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99A363-8BA1-C5EB-6522-4FA5D52DE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201" y="2369041"/>
            <a:ext cx="5172682" cy="38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45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49451-9CD4-DDE5-8F41-AF8CE0551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1268"/>
            <a:ext cx="10515600" cy="604454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10–30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PT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 qua catheter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&gt;60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Catheter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14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EAB8-FF29-B218-3164-940376BD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(HFNO)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43F8-A8E3-8EA0-F264-393F26A0E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58" y="1855605"/>
            <a:ext cx="574073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L/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66D87-2BC0-EA9F-9737-638655741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587" y="2460683"/>
            <a:ext cx="5580413" cy="25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ACDD-2BF5-4B4D-927F-1E47E0132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71A28-BBD1-E12E-FD75-10DD882D2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447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CPAP,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xẹp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A32598-7562-E805-14A2-1A8937DBC1F0}"/>
              </a:ext>
            </a:extLst>
          </p:cNvPr>
          <p:cNvSpPr txBox="1">
            <a:spLocks/>
          </p:cNvSpPr>
          <p:nvPr/>
        </p:nvSpPr>
        <p:spPr>
          <a:xfrm>
            <a:off x="6310746" y="1825625"/>
            <a:ext cx="53844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TKMP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nghẽn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98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8132-D3E1-3D89-34C9-4FC77916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98013A-A083-0E20-2E7B-99A84691F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305323"/>
            <a:ext cx="5499100" cy="309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D89E4-2658-C5C4-A4DF-BF6C4EFE6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49" y="2406923"/>
            <a:ext cx="34925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0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F3A2-2D8E-F52A-9528-21EBEA07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DB2B72-528A-F183-F7D8-249E71B40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15" y="1265291"/>
            <a:ext cx="6415790" cy="2828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E0E00-DCE6-0EAA-82BD-028355D2E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849" y="509749"/>
            <a:ext cx="4788395" cy="433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AB2D7-E82A-ED55-8EB7-6D3BA17F7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583" y="4993855"/>
            <a:ext cx="8209727" cy="14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76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C6D8-4F07-A270-71F2-5FE937B7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72E5C6-2125-8596-A677-C5BE97F63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52" y="2483123"/>
            <a:ext cx="6197600" cy="294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ACFFE5-124E-2DF7-551A-A78240CF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57" y="523875"/>
            <a:ext cx="48133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5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50992-DF7E-0E4F-1991-0024B888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E650-96BA-0C03-FFBA-A9825944A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0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958E-E945-4CFB-D01C-243565BB2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81558-6522-53DA-0B9C-1B6463305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331" y="852054"/>
            <a:ext cx="10515600" cy="51538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ĐT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ĐT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GB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GB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Thông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5B31A-2F68-856C-FF01-FFE0BCC08F44}"/>
              </a:ext>
            </a:extLst>
          </p:cNvPr>
          <p:cNvSpPr txBox="1"/>
          <p:nvPr/>
        </p:nvSpPr>
        <p:spPr>
          <a:xfrm>
            <a:off x="5742041" y="2844951"/>
            <a:ext cx="6356266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CCĐ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+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+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+ NB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+ u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nghẽn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chai”</a:t>
            </a:r>
          </a:p>
        </p:txBody>
      </p:sp>
    </p:spTree>
    <p:extLst>
      <p:ext uri="{BB962C8B-B14F-4D97-AF65-F5344CB8AC3E}">
        <p14:creationId xmlns:p14="http://schemas.microsoft.com/office/powerpoint/2010/main" val="79752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E9AD-17D8-E395-30AB-EC844A02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B78FA-961C-A9BF-D0C3-072374738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1960 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PT,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luồn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qua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vướng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qua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57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D971-11B6-9523-F307-AB7D0933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B8759D-2914-708B-31A4-3ECB14783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1103" y="645984"/>
            <a:ext cx="4989212" cy="261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2D7AF-928E-962A-8FBF-0E91AA7E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62" y="3422822"/>
            <a:ext cx="6978695" cy="31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87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C2CE-FC18-8233-BF70-DD7C1139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1AC6D-A074-CCDA-3796-82BF5B3C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5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7AC3-F1A8-8111-6178-BFE9F695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3690D-1F6B-74AD-BFA9-BC28AEC1F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thiểu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TQ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camere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bougie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luồn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64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27599-42FF-9BAC-3529-C815D763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A75A1A-D953-8FD6-DE6F-9FC09CFBA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94" y="192700"/>
            <a:ext cx="4961703" cy="6472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F7916-ED31-4968-67C7-E5F429D57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997" y="1520207"/>
            <a:ext cx="6716484" cy="41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8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0A1EC-DDA0-CEA7-2C10-066B9ADC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81" y="32127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5209-0B27-2A42-69F1-AAC66C8A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57" y="1742302"/>
            <a:ext cx="10515600" cy="45719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NB: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Cung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oxy: HFNO, cannula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Phong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TK,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An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61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5F6FD-FE17-A6EF-AA8B-6E2EF595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B8245-11E7-1D98-5BCC-E878F8746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Định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TQ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3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Hoãn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67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189D-DDCC-B96A-015B-9C96BA34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199020-EF55-539F-A16D-FDD0A25A4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232" y="759416"/>
            <a:ext cx="7303235" cy="59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1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3496-B721-5EA7-CDCB-50BED23A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E7076-BF95-8365-4324-497B7209B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phẫu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endParaRPr lang="en-GB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NKQ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8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BFF84-7E8B-C0A5-EF91-D2B78466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4F716-4342-2438-D3D8-45B393E2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*Remember: patients do not die from an inability to intubate the trachea… they die from a lack of oxygen. If the pulse ox is dropping, fall back to whatever strategy allows you to oxygenate your patient.</a:t>
            </a:r>
          </a:p>
        </p:txBody>
      </p:sp>
    </p:spTree>
    <p:extLst>
      <p:ext uri="{BB962C8B-B14F-4D97-AF65-F5344CB8AC3E}">
        <p14:creationId xmlns:p14="http://schemas.microsoft.com/office/powerpoint/2010/main" val="2715282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4D33-CFB2-2C80-C8D0-399FFE66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DCF33-567B-0B79-AFB1-6488E30D6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(1) GM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LMA, NKQ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(2) PTV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– Thông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jet, HFNO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(3)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NB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NKQ</a:t>
            </a:r>
          </a:p>
        </p:txBody>
      </p:sp>
    </p:spTree>
    <p:extLst>
      <p:ext uri="{BB962C8B-B14F-4D97-AF65-F5344CB8AC3E}">
        <p14:creationId xmlns:p14="http://schemas.microsoft.com/office/powerpoint/2010/main" val="1607161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B90A-FEDE-1251-FF38-6D249724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GB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67FAB-FCDF-D435-9C42-E7F6EDC5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SGA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-gel,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ProSeal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LMA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RSI?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 thanh quản có hỗ trợ hút và làm sạch đường thở (SALAD):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Dùng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TQ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46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3F27-1EEB-5CB4-390B-82E9717BF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A741F-6075-9882-AE8C-3534639A2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89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3D78-36F0-4BDE-5C01-4E4C08BEA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82AA7-20BF-05E1-B838-84171ED31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283" y="2965861"/>
            <a:ext cx="10142517" cy="2747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Quý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07682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31F36-2C9C-D90D-09DA-86A0899D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cương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70DE7-C516-6C03-2693-3E22B6702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Quản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“Chia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PTV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phẫu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phẫu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1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3061-74DC-1400-C7C6-AE352DA5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603FC9-9D75-044D-CC23-76EDE9396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38259"/>
            <a:ext cx="10515600" cy="3310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A5C0D-5E14-57BE-52CB-F0D4DB9853FD}"/>
              </a:ext>
            </a:extLst>
          </p:cNvPr>
          <p:cNvSpPr txBox="1"/>
          <p:nvPr/>
        </p:nvSpPr>
        <p:spPr>
          <a:xfrm>
            <a:off x="959371" y="4399374"/>
            <a:ext cx="9623685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đầu và cổ: </a:t>
            </a:r>
            <a:b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- 39% Biến chứng đường thở </a:t>
            </a:r>
          </a:p>
          <a:p>
            <a:pPr>
              <a:lnSpc>
                <a:spcPct val="150000"/>
              </a:lnSpc>
              <a:buNone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- 70%: tổn thương tắc nghẽn trong đường thở.</a:t>
            </a:r>
          </a:p>
        </p:txBody>
      </p:sp>
    </p:spTree>
    <p:extLst>
      <p:ext uri="{BB962C8B-B14F-4D97-AF65-F5344CB8AC3E}">
        <p14:creationId xmlns:p14="http://schemas.microsoft.com/office/powerpoint/2010/main" val="3446262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00940-6003-BF1D-1829-F7C5F754E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DE2AF4-3E92-DAFE-B1BE-AA10B2B6B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064" y="0"/>
            <a:ext cx="10867869" cy="2296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172CC-4D72-8A26-268A-6D90EEDA0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642" y="2296553"/>
            <a:ext cx="7974767" cy="456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31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48AE-735E-CBAD-BF37-12D7C9A9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50" y="30875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7CC86-C7AA-9162-74DA-2DC42C49B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650" y="1467241"/>
            <a:ext cx="6438900" cy="462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60BB03-500B-0CA6-B6FE-EAE8A69A19DA}"/>
              </a:ext>
            </a:extLst>
          </p:cNvPr>
          <p:cNvSpPr txBox="1"/>
          <p:nvPr/>
        </p:nvSpPr>
        <p:spPr>
          <a:xfrm>
            <a:off x="757053" y="3409309"/>
            <a:ext cx="3244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GB" sz="24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6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2805-D05D-4E91-CE17-C14A91FE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NKQ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94DEB6-78F0-75AE-4695-DD54FEDA6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0649" y="1253331"/>
            <a:ext cx="3926155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20FE2F-B9D5-7B98-0F7A-A8B298FD84C0}"/>
              </a:ext>
            </a:extLst>
          </p:cNvPr>
          <p:cNvSpPr txBox="1"/>
          <p:nvPr/>
        </p:nvSpPr>
        <p:spPr>
          <a:xfrm>
            <a:off x="1957449" y="5808935"/>
            <a:ext cx="8277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găn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ngừa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gập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hoặc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gãy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ống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trong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PT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kéo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dài</a:t>
            </a: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5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23E05F-14D7-E289-60CC-78DE16BA8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498" y="997589"/>
            <a:ext cx="3340652" cy="5238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D0571-240D-8EDB-149A-43F4A51E694B}"/>
              </a:ext>
            </a:extLst>
          </p:cNvPr>
          <p:cNvSpPr txBox="1"/>
          <p:nvPr/>
        </p:nvSpPr>
        <p:spPr>
          <a:xfrm>
            <a:off x="602674" y="2970633"/>
            <a:ext cx="6097978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NKQ </a:t>
            </a:r>
            <a:r>
              <a:rPr lang="vi-VN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polar: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ạo hình sẵn có hoặc không có bóng chèn, sử dụng PT hàm mặt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35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1360</Words>
  <Application>Microsoft Macintosh PowerPoint</Application>
  <PresentationFormat>Widescreen</PresentationFormat>
  <Paragraphs>130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Wingdings</vt:lpstr>
      <vt:lpstr>Office Theme</vt:lpstr>
      <vt:lpstr>QUẢN LÝ ĐƯỜNG THỞ TRONG PHẪU THUẬT ĐẦU CỔ</vt:lpstr>
      <vt:lpstr>Dàn ý trình bày</vt:lpstr>
      <vt:lpstr>PowerPoint Presentation</vt:lpstr>
      <vt:lpstr>Đại cương về PT đầu cổ</vt:lpstr>
      <vt:lpstr>PowerPoint Presentation</vt:lpstr>
      <vt:lpstr>PowerPoint Presentation</vt:lpstr>
      <vt:lpstr>Các phương tiện quản lý đường thở trong PT đầu cổ</vt:lpstr>
      <vt:lpstr>NKQ có gia cố</vt:lpstr>
      <vt:lpstr>PowerPoint Presentation</vt:lpstr>
      <vt:lpstr>PowerPoint Presentation</vt:lpstr>
      <vt:lpstr>Đường thở trên thanh môn (SGA)</vt:lpstr>
      <vt:lpstr>PowerPoint Presentation</vt:lpstr>
      <vt:lpstr>Thông khí jet</vt:lpstr>
      <vt:lpstr>PowerPoint Presentation</vt:lpstr>
      <vt:lpstr>Oxy dòng cao qua mũi (HFNO)</vt:lpstr>
      <vt:lpstr>PowerPoint Presentation</vt:lpstr>
      <vt:lpstr>Đèn soi thanh quản có camera</vt:lpstr>
      <vt:lpstr>PowerPoint Presentation</vt:lpstr>
      <vt:lpstr>Ống nội soi phế quản mềm</vt:lpstr>
      <vt:lpstr>Chiến lược quản lý đường thở trong PT đầu cổ</vt:lpstr>
      <vt:lpstr>Đặt NKQ tỉnh bằng ống nội soi mềm</vt:lpstr>
      <vt:lpstr>PowerPoint Presentation</vt:lpstr>
      <vt:lpstr>Đặt NKQ tỉnh bằng đèn soi thanh quản có camera</vt:lpstr>
      <vt:lpstr>Đặt NKQ tỉnh bằng ống nội soi mềm kết hợp đèn soi thanh quản có camera</vt:lpstr>
      <vt:lpstr>PowerPoint Presentation</vt:lpstr>
      <vt:lpstr>Các bước chuẩn bị:</vt:lpstr>
      <vt:lpstr>Đặt NKQ tỉnh thất bại?</vt:lpstr>
      <vt:lpstr>PowerPoint Presentation</vt:lpstr>
      <vt:lpstr>PowerPoint Presentation</vt:lpstr>
      <vt:lpstr>PowerPoint Presentation</vt:lpstr>
      <vt:lpstr>Quản lý đường thở khi có chảy máu</vt:lpstr>
      <vt:lpstr>Thông điệp mang về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Thi Phuong Dung (K. Gay me-Hoi suc)</dc:creator>
  <cp:lastModifiedBy>Nguyen Thi Phuong Dung (K. Gay me-Hoi suc)</cp:lastModifiedBy>
  <cp:revision>26</cp:revision>
  <dcterms:created xsi:type="dcterms:W3CDTF">2025-08-26T01:21:46Z</dcterms:created>
  <dcterms:modified xsi:type="dcterms:W3CDTF">2025-09-17T01:40:55Z</dcterms:modified>
</cp:coreProperties>
</file>